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61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58" autoAdjust="0"/>
    <p:restoredTop sz="96177" autoAdjust="0"/>
  </p:normalViewPr>
  <p:slideViewPr>
    <p:cSldViewPr snapToGrid="0">
      <p:cViewPr varScale="1">
        <p:scale>
          <a:sx n="100" d="100"/>
          <a:sy n="100" d="100"/>
        </p:scale>
        <p:origin x="82" y="2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7FAE3D-492F-41C1-957C-D06401FBFDD4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402AE8-9B83-4FA8-A687-664C68E7E3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4138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D22287-7EEF-4A45-B8C7-BFE10F4E83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D4633F41-A15D-42C2-8BCA-F5470FCDD4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A86CE4F-7B0C-4BDC-97BA-6A0854D88D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35175-5854-4349-AC96-7208F59365F4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02594AA-3778-47D9-9D88-FAD40785CE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326EF44-5356-4B73-BE64-0A13AE88E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CA210-2F7C-4DCA-8BAB-32C36C8741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5320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BD5BBF-7293-4A10-B8BD-2A0339FFB0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BB6E419-CD42-4687-B193-BF8FF2BC4D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4A878BA-1C6F-44AF-A8D9-01E22C6505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35175-5854-4349-AC96-7208F59365F4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467B73D-B936-470B-92E8-1C184F84F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DE10494-B33A-4416-9C52-F213DCFE6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CA210-2F7C-4DCA-8BAB-32C36C8741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36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D7608419-91A0-44AD-8DCD-DF6AEECA89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E75CFE5-CB31-4232-9C60-11195862CA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8A7A43E-1F5B-4E0A-A6ED-814E167CD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35175-5854-4349-AC96-7208F59365F4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053CB1-7781-4765-B224-099AF6F5D4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5B63AA9-2F16-4308-BB87-DD797E863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CA210-2F7C-4DCA-8BAB-32C36C8741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095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F4903DA-DC58-4AD4-BA03-A3FEA651F9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C7D04BD-E21A-4A1C-A843-1D17D63164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AE3AED0-BD56-4A20-BCB3-3DFC00D54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35175-5854-4349-AC96-7208F59365F4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3EC9A56-5987-4244-A9C1-73C6C9EF9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D4DBFBD-BC55-40EE-A88C-4D8AD4C85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CA210-2F7C-4DCA-8BAB-32C36C8741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3149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C87256-5575-4CF2-A919-1BF4F52CD2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56E97E0-B32A-484E-A382-8DA2566EBF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F2E1A3A-AB95-40D9-83AE-20C9A67078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35175-5854-4349-AC96-7208F59365F4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8B52A5C-E30A-4626-84DF-6243CF2DD2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FDBF381-AF5D-4283-A9E7-607D679F48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CA210-2F7C-4DCA-8BAB-32C36C8741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177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4C7B821-233F-49A7-BAB4-597BF45A8B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A94214F-E044-4D25-8A26-B2DC7E9D25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5AD4667-07E2-4984-BA64-1BD3D96AB4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C8FA0BD-92B3-4C00-A0A8-1DBF4B10A1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35175-5854-4349-AC96-7208F59365F4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ECFFCAC-CFA3-4C7C-BC78-909C34268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12DE509-84CF-4B3B-81A1-E52D0BE0F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CA210-2F7C-4DCA-8BAB-32C36C8741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130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1050549-E968-4E7E-97BD-84594A401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937C343-06EB-4058-83EF-1AF305EAB3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A55E2DF-C186-4686-B1ED-4AAD379F24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2097B96-DA8E-43F5-A96F-B328F3407A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CEAF68C-D49F-4103-BC5A-1C9ABEE8CF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DA0C6AE-62F4-4B36-87F0-E21E1358F2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35175-5854-4349-AC96-7208F59365F4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B87A616-1BBF-4A48-B2E4-2C6CE6CB8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D4A48EA-2204-4EF1-87D7-23A85790C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CA210-2F7C-4DCA-8BAB-32C36C8741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03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58C55C-9619-40C2-8B14-4C74615E8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E3024C7-1C4B-4232-9529-730267958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35175-5854-4349-AC96-7208F59365F4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7F9BBD6-B584-4A82-B6AB-4C24C99B0F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EAD22B1-EDB4-4D61-8B99-632FDF095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CA210-2F7C-4DCA-8BAB-32C36C8741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8589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D3F30CC-F808-4F05-97BB-FED9477C94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35175-5854-4349-AC96-7208F59365F4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5F12871-DBBC-499E-B9E9-19E6A5C9A6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7888256-D3B9-4FC4-97F5-0B1BDDDAB6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CA210-2F7C-4DCA-8BAB-32C36C8741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962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A8C6D9-2EE2-45A1-97BD-C0C6DE834C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AE9F8B4-7DA4-4A3B-BFF8-69F02535D7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DAF5A84-052A-41E3-909A-BB1A8B8CF4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24303D9-ECBB-46A6-8865-83167DE3A0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35175-5854-4349-AC96-7208F59365F4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BE037C4-4554-4974-B447-248A7170F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31DBF45-9C87-412F-BDC7-E413474080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CA210-2F7C-4DCA-8BAB-32C36C8741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93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DECCD3-B889-4512-BAB6-11B9A178EF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421D407-E915-4669-B778-921D735B90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ED1146E-C31F-496A-B4A4-C2880FAAFB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DB6D625-D07D-4D96-86E2-7F2ACAC27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35175-5854-4349-AC96-7208F59365F4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AE6A759-2711-4392-9C06-E6B0518ECB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3EA09D4-0718-4AB3-BBB9-65E32BC7BC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CA210-2F7C-4DCA-8BAB-32C36C8741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002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F211753-C629-4025-BB19-B1BA10DBC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134E24E-A239-450D-A454-0424DAAEF6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3F891AA-B3D7-425B-969C-4E965C07B8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335175-5854-4349-AC96-7208F59365F4}" type="datetimeFigureOut">
              <a:rPr lang="zh-CN" altLang="en-US" smtClean="0"/>
              <a:t>2024/9/3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B3DB342-17AF-461B-AF8D-F8A7DE9D13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31392F-08C5-4AF6-80B1-AC7062E247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FCA210-2F7C-4DCA-8BAB-32C36C8741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473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365A8C-9C37-4F49-A210-8C27982D50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699011"/>
            <a:ext cx="9144000" cy="2387600"/>
          </a:xfrm>
        </p:spPr>
        <p:txBody>
          <a:bodyPr/>
          <a:lstStyle/>
          <a:p>
            <a:r>
              <a:rPr lang="en-US" altLang="zh-CN" sz="6000" b="1" dirty="0">
                <a:latin typeface="Calibri" panose="020F0502020204030204" pitchFamily="34" charset="0"/>
                <a:cs typeface="Calibri" panose="020F0502020204030204" pitchFamily="34" charset="0"/>
              </a:rPr>
              <a:t>On the ISAC progress and way forward proposal in SA</a:t>
            </a:r>
            <a:endParaRPr lang="zh-CN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D118674E-A23F-4F38-8C48-884DBC9B5E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81665" y="4086611"/>
            <a:ext cx="9144000" cy="1655762"/>
          </a:xfrm>
        </p:spPr>
        <p:txBody>
          <a:bodyPr anchor="ctr" anchorCtr="0"/>
          <a:lstStyle/>
          <a:p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Huawei, </a:t>
            </a:r>
            <a:r>
              <a:rPr lang="en-US" altLang="zh-CN" dirty="0" err="1">
                <a:latin typeface="Calibri" panose="020F0502020204030204" pitchFamily="34" charset="0"/>
                <a:cs typeface="Calibri" panose="020F0502020204030204" pitchFamily="34" charset="0"/>
              </a:rPr>
              <a:t>HiSilicon</a:t>
            </a:r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C8B6C91-4E85-488B-BA0D-1DF00169B195}"/>
              </a:ext>
            </a:extLst>
          </p:cNvPr>
          <p:cNvSpPr/>
          <p:nvPr/>
        </p:nvSpPr>
        <p:spPr>
          <a:xfrm>
            <a:off x="274320" y="227380"/>
            <a:ext cx="7696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latin typeface="Arial" panose="020B0604020202020204" pitchFamily="34" charset="0"/>
                <a:ea typeface="Times New Roman" panose="02020603050405020304" pitchFamily="18" charset="0"/>
              </a:rPr>
              <a:t>3GPP TSG SA Meeting #105			</a:t>
            </a:r>
            <a:r>
              <a:rPr lang="en-GB" dirty="0">
                <a:latin typeface="Arial" panose="020B0604020202020204" pitchFamily="34" charset="0"/>
                <a:ea typeface="MS Mincho"/>
              </a:rPr>
              <a:t>	</a:t>
            </a:r>
          </a:p>
          <a:p>
            <a:r>
              <a:rPr lang="en-AU" altLang="zh-CN" dirty="0">
                <a:latin typeface="Arial" panose="020B0604020202020204" pitchFamily="34" charset="0"/>
              </a:rPr>
              <a:t>Melbourne</a:t>
            </a:r>
            <a:r>
              <a:rPr lang="en-GB" dirty="0">
                <a:latin typeface="Arial" panose="020B0604020202020204" pitchFamily="34" charset="0"/>
              </a:rPr>
              <a:t>, </a:t>
            </a:r>
            <a:r>
              <a:rPr lang="en-AU" altLang="zh-CN" dirty="0">
                <a:latin typeface="Arial" panose="020B0604020202020204" pitchFamily="34" charset="0"/>
              </a:rPr>
              <a:t>Australia</a:t>
            </a:r>
            <a:r>
              <a:rPr lang="en-GB" dirty="0">
                <a:latin typeface="Arial" panose="020B0604020202020204" pitchFamily="34" charset="0"/>
              </a:rPr>
              <a:t>, 10-13 September </a:t>
            </a:r>
            <a:r>
              <a:rPr lang="en-GB" dirty="0">
                <a:latin typeface="Arial" panose="020B0604020202020204" pitchFamily="34" charset="0"/>
                <a:ea typeface="Times New Roman" panose="02020603050405020304" pitchFamily="18" charset="0"/>
              </a:rPr>
              <a:t>2024</a:t>
            </a:r>
            <a:endParaRPr lang="en-US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B252027-BFA1-4474-8D00-2BD293C5F90E}"/>
              </a:ext>
            </a:extLst>
          </p:cNvPr>
          <p:cNvSpPr/>
          <p:nvPr/>
        </p:nvSpPr>
        <p:spPr>
          <a:xfrm>
            <a:off x="9713389" y="181214"/>
            <a:ext cx="22749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latin typeface="Arial" panose="020B0604020202020204" pitchFamily="34" charset="0"/>
                <a:ea typeface="MS Mincho"/>
              </a:rPr>
              <a:t>	</a:t>
            </a:r>
            <a:r>
              <a:rPr lang="en-GB" dirty="0">
                <a:latin typeface="Arial" panose="020B0604020202020204" pitchFamily="34" charset="0"/>
              </a:rPr>
              <a:t>SP-241346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35092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87DBCB-3287-4C2E-98C7-83DF418D87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3269" y="102998"/>
            <a:ext cx="10515600" cy="615178"/>
          </a:xfrm>
        </p:spPr>
        <p:txBody>
          <a:bodyPr>
            <a:normAutofit fontScale="90000"/>
          </a:bodyPr>
          <a:lstStyle/>
          <a:p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On the progress at RAN</a:t>
            </a:r>
            <a:endParaRPr lang="zh-CN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78FEE63-A667-4A00-9F65-7FB83212B7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9489" y="801417"/>
            <a:ext cx="11573022" cy="4621920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altLang="zh-CN" sz="1800" b="1" dirty="0">
                <a:latin typeface="Calibri" panose="020F0502020204030204" pitchFamily="34" charset="0"/>
                <a:cs typeface="Calibri" panose="020F0502020204030204" pitchFamily="34" charset="0"/>
              </a:rPr>
              <a:t>Background</a:t>
            </a:r>
            <a:endParaRPr lang="en-GB" altLang="zh-CN" sz="18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SA endorsed SA2 ISAC</a:t>
            </a:r>
            <a:r>
              <a:rPr lang="zh-CN" alt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Rel-19</a:t>
            </a:r>
            <a:r>
              <a:rPr lang="zh-CN" alt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SID in TSG#102 (SP-231754). In the endorsed SID:</a:t>
            </a:r>
          </a:p>
          <a:p>
            <a:pPr lvl="2">
              <a:lnSpc>
                <a:spcPct val="120000"/>
              </a:lnSpc>
              <a:spcBef>
                <a:spcPts val="600"/>
              </a:spcBef>
            </a:pP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NOTE 7: “</a:t>
            </a:r>
            <a:r>
              <a:rPr lang="en-GB" altLang="zh-CN" sz="1400" b="1" u="sng" dirty="0">
                <a:effectLst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Whether SA2 can start work on this study will be discussed at TSG#105 (September 2024) based on the outcome of related work in the involved RAN WG(s). </a:t>
            </a:r>
            <a:r>
              <a:rPr lang="en-GB" altLang="zh-CN" sz="1400" i="1" dirty="0">
                <a:effectLst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Further change in description of WT-1 to WT-6 can be discussed at TSG#105</a:t>
            </a:r>
            <a:r>
              <a:rPr lang="en-GB" altLang="zh-CN" sz="1400" i="1" dirty="0">
                <a:effectLst/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</a:rPr>
              <a:t>.</a:t>
            </a: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”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en-GB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RAN agreed to “discuss at RAN#105 whether to include additional study beyond channel modelling for ISAC”.</a:t>
            </a:r>
            <a:endParaRPr 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en-US" sz="1800" b="1" dirty="0">
                <a:latin typeface="Calibri" panose="020F0502020204030204" pitchFamily="34" charset="0"/>
                <a:cs typeface="Calibri" panose="020F0502020204030204" pitchFamily="34" charset="0"/>
              </a:rPr>
              <a:t>RAN </a:t>
            </a:r>
            <a:r>
              <a:rPr lang="en-US" altLang="zh-CN" sz="1800" b="1" dirty="0">
                <a:latin typeface="Calibri" panose="020F0502020204030204" pitchFamily="34" charset="0"/>
                <a:cs typeface="Calibri" panose="020F0502020204030204" pitchFamily="34" charset="0"/>
              </a:rPr>
              <a:t>progress</a:t>
            </a:r>
            <a:endParaRPr lang="en-US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Sufficient progress was made in ISAC channel model, especially for UAV</a:t>
            </a:r>
          </a:p>
          <a:p>
            <a:pPr lvl="2">
              <a:lnSpc>
                <a:spcPct val="120000"/>
              </a:lnSpc>
              <a:spcBef>
                <a:spcPts val="600"/>
              </a:spcBef>
            </a:pPr>
            <a:r>
              <a:rPr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Channel model: Target channel + Background channel</a:t>
            </a:r>
          </a:p>
          <a:p>
            <a:pPr lvl="3">
              <a:lnSpc>
                <a:spcPct val="120000"/>
              </a:lnSpc>
              <a:spcBef>
                <a:spcPts val="600"/>
              </a:spcBef>
            </a:pPr>
            <a:r>
              <a:rPr lang="en-US" altLang="zh-CN" sz="1050" dirty="0">
                <a:latin typeface="Calibri" panose="020F0502020204030204" pitchFamily="34" charset="0"/>
                <a:cs typeface="Calibri" panose="020F0502020204030204" pitchFamily="34" charset="0"/>
              </a:rPr>
              <a:t>For UAV RCS, an angle independent value or with random fluctuation is the common understanding, e.g., -20dB with fluctuation of normal distribution (0, 2dB), etc. </a:t>
            </a:r>
          </a:p>
          <a:p>
            <a:pPr lvl="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>
                <a:latin typeface="Calibri" panose="020F0502020204030204" pitchFamily="34" charset="0"/>
                <a:cs typeface="Calibri" panose="020F0502020204030204" pitchFamily="34" charset="0"/>
              </a:rPr>
              <a:t>RAN1 has agreed the crucial component of the channel response generation, i.e., direct path and indirect path generation.</a:t>
            </a:r>
          </a:p>
          <a:p>
            <a:pPr lvl="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>
                <a:latin typeface="Calibri" panose="020F0502020204030204" pitchFamily="34" charset="0"/>
                <a:cs typeface="Calibri" panose="020F0502020204030204" pitchFamily="34" charset="0"/>
              </a:rPr>
              <a:t>It is the common understanding to reuse the LOS and NLOS clusters for each link (Tx-ST or ST-Rx) and full concatenation of LOS+NLOS clusters of two links with complexity reduction not precluded for evaluations. </a:t>
            </a:r>
          </a:p>
          <a:p>
            <a:pPr lvl="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>
                <a:latin typeface="Calibri" panose="020F0502020204030204" pitchFamily="34" charset="0"/>
                <a:cs typeface="Calibri" panose="020F0502020204030204" pitchFamily="34" charset="0"/>
              </a:rPr>
              <a:t>Background channel modelling for TRP-TRP bistatic and for TRP mono-static has been agreed with a couple of options for FFS. The options can be settled down in parallel discussion with evaluation once started. </a:t>
            </a:r>
          </a:p>
          <a:p>
            <a:pPr lvl="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Evaluation assumption: Key evaluation assumptions for UAV have been agreed. Possible down-selection among the options for assumptions can be fixed in the evaluation phase.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E85BFF8-9AE6-4FB4-84A8-82E764B7C675}"/>
              </a:ext>
            </a:extLst>
          </p:cNvPr>
          <p:cNvSpPr txBox="1"/>
          <p:nvPr/>
        </p:nvSpPr>
        <p:spPr>
          <a:xfrm>
            <a:off x="506421" y="5216273"/>
            <a:ext cx="10889840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Observation: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There is increasing interest from operators globally in network-based sensing for e.g. UAV detection and tracking.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In RAN WGs, the discussion on some certain scenarios (e.g., UAV) are stable enough to start the performance evaluation.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SA architecture work should be started in parallel to deliver the E2E 5G-A ISAC feature   </a:t>
            </a:r>
            <a:endParaRPr lang="zh-CN" alt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38885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87DBCB-3287-4C2E-98C7-83DF418D87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421" y="304166"/>
            <a:ext cx="10515600" cy="615178"/>
          </a:xfrm>
        </p:spPr>
        <p:txBody>
          <a:bodyPr>
            <a:normAutofit fontScale="90000"/>
          </a:bodyPr>
          <a:lstStyle/>
          <a:p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Proposal for SA work</a:t>
            </a:r>
            <a:endParaRPr lang="zh-CN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78FEE63-A667-4A00-9F65-7FB83212B7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9489" y="1118040"/>
            <a:ext cx="11573022" cy="4621920"/>
          </a:xfrm>
        </p:spPr>
        <p:txBody>
          <a:bodyPr>
            <a:normAutofit/>
          </a:bodyPr>
          <a:lstStyle/>
          <a:p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Approve the FS_ISAC_ARC SID which was endorsed on SA#102 (SP-231754) </a:t>
            </a:r>
          </a:p>
          <a:p>
            <a:pPr lvl="1"/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Used as the starting point for the initial work scope and work tasks</a:t>
            </a:r>
          </a:p>
          <a:p>
            <a:pPr lvl="1"/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Can be further updated based on any potential RAN inputs to further down scope</a:t>
            </a:r>
          </a:p>
          <a:p>
            <a:pPr lvl="1"/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Architecture design for the study (without RAN dependency) should be started earlier on, and final normative work scopes align with the RAN</a:t>
            </a:r>
          </a:p>
          <a:p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SA2 1 TU for 2024 Q4 to start the work</a:t>
            </a:r>
          </a:p>
        </p:txBody>
      </p:sp>
    </p:spTree>
    <p:extLst>
      <p:ext uri="{BB962C8B-B14F-4D97-AF65-F5344CB8AC3E}">
        <p14:creationId xmlns:p14="http://schemas.microsoft.com/office/powerpoint/2010/main" val="24693685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459</Words>
  <Application>Microsoft Office PowerPoint</Application>
  <PresentationFormat>Widescreen</PresentationFormat>
  <Paragraphs>28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等线</vt:lpstr>
      <vt:lpstr>等线 Light</vt:lpstr>
      <vt:lpstr>Arial</vt:lpstr>
      <vt:lpstr>Calibri</vt:lpstr>
      <vt:lpstr>Times New Roman</vt:lpstr>
      <vt:lpstr>Office 主题​​</vt:lpstr>
      <vt:lpstr>On the ISAC progress and way forward proposal in SA</vt:lpstr>
      <vt:lpstr>On the progress at RAN</vt:lpstr>
      <vt:lpstr>Proposal for SA work</vt:lpstr>
    </vt:vector>
  </TitlesOfParts>
  <Company>Huawei Technologies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the ISAC progress and way forward proposal in SA</dc:title>
  <dc:creator>Huawei</dc:creator>
  <cp:lastModifiedBy>Huawei</cp:lastModifiedBy>
  <cp:revision>79</cp:revision>
  <dcterms:created xsi:type="dcterms:W3CDTF">2024-09-03T01:27:12Z</dcterms:created>
  <dcterms:modified xsi:type="dcterms:W3CDTF">2024-09-03T15:53:53Z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(2)DVE4ILmcid3cYObiQXUTAimivPjRRoweooJClXW4fpE0F2i4uzXlOF3rB3oKfKL2cl7N5pBs
rahzXOYhWJfTPgmhPHQsaG9Ch+M9pCqSnVB46sE6lTrPiVx9cNOTc0KnxlJ5NxGpVyVIrLat
nlcYjhbR1sSDx51ebaaVsA/iTdYMevqJ8RPhAt9VHyA/D8g2S/Ij57e4o/UX8fOt6tXa3MDM
obJfeILKFm9aWcKKYi</vt:lpwstr>
  </property>
  <property fmtid="{D5CDD505-2E9C-101B-9397-08002B2CF9AE}" pid="3" name="_2015_ms_pID_7253431">
    <vt:lpwstr>nDgXhguRi4A4cUo9IE1jRQXoqpLSJ6fqGo9M1lhqez1RGz4cc0iamF
vQ17Lmahq/cnBXGPXp41Gyk2hXDrkCukynrmtdloIJP1glp6Ral6Ng+tcdmQbP5g0SpaO4e2
6IChQ06cXOsxbD1BeH01uiaCPWilNWW+QclsWhQTQII6+zsk4/Okj4/Yp6mw+ofP3t44A5Ko
Y7Fb0VGIA0wYYE4b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1725269195</vt:lpwstr>
  </property>
</Properties>
</file>